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2" r:id="rId3"/>
    <p:sldId id="261" r:id="rId4"/>
    <p:sldId id="262" r:id="rId5"/>
    <p:sldId id="257" r:id="rId6"/>
    <p:sldId id="273" r:id="rId7"/>
    <p:sldId id="260" r:id="rId8"/>
    <p:sldId id="263" r:id="rId9"/>
    <p:sldId id="281" r:id="rId10"/>
    <p:sldId id="282" r:id="rId11"/>
    <p:sldId id="283" r:id="rId12"/>
    <p:sldId id="284" r:id="rId13"/>
    <p:sldId id="274" r:id="rId14"/>
    <p:sldId id="280" r:id="rId15"/>
    <p:sldId id="264" r:id="rId16"/>
    <p:sldId id="266" r:id="rId17"/>
    <p:sldId id="286" r:id="rId18"/>
    <p:sldId id="267" r:id="rId19"/>
    <p:sldId id="287" r:id="rId20"/>
    <p:sldId id="275" r:id="rId21"/>
    <p:sldId id="288" r:id="rId22"/>
    <p:sldId id="289" r:id="rId23"/>
    <p:sldId id="290" r:id="rId24"/>
    <p:sldId id="276" r:id="rId25"/>
    <p:sldId id="291" r:id="rId26"/>
    <p:sldId id="277" r:id="rId27"/>
    <p:sldId id="265" r:id="rId28"/>
    <p:sldId id="285" r:id="rId29"/>
    <p:sldId id="278" r:id="rId30"/>
    <p:sldId id="279" r:id="rId31"/>
    <p:sldId id="268" r:id="rId32"/>
    <p:sldId id="292" r:id="rId33"/>
    <p:sldId id="270" r:id="rId3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5" autoAdjust="0"/>
  </p:normalViewPr>
  <p:slideViewPr>
    <p:cSldViewPr>
      <p:cViewPr varScale="1">
        <p:scale>
          <a:sx n="68" d="100"/>
          <a:sy n="68" d="100"/>
        </p:scale>
        <p:origin x="-876" y="-108"/>
      </p:cViewPr>
      <p:guideLst>
        <p:guide orient="horz" pos="2160"/>
        <p:guide pos="2880"/>
      </p:guideLst>
    </p:cSldViewPr>
  </p:slideViewPr>
  <p:outlineViewPr>
    <p:cViewPr>
      <p:scale>
        <a:sx n="33" d="100"/>
        <a:sy n="33" d="100"/>
      </p:scale>
      <p:origin x="0" y="71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01710A35-54C4-4C2A-BC9C-B00B993B4260}" type="datetimeFigureOut">
              <a:rPr lang="uk-UA" smtClean="0"/>
              <a:pPr/>
              <a:t>02.06.2017</a:t>
            </a:fld>
            <a:endParaRPr lang="uk-UA"/>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uk-UA"/>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2BBC2992-A539-430C-9513-6D7ECBBBD0C3}"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710A35-54C4-4C2A-BC9C-B00B993B4260}" type="datetimeFigureOut">
              <a:rPr lang="uk-UA" smtClean="0"/>
              <a:pPr/>
              <a:t>02.06.2017</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BC2992-A539-430C-9513-6D7ECBBBD0C3}"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710A35-54C4-4C2A-BC9C-B00B993B4260}" type="datetimeFigureOut">
              <a:rPr lang="uk-UA" smtClean="0"/>
              <a:pPr/>
              <a:t>02.06.2017</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BC2992-A539-430C-9513-6D7ECBBBD0C3}"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710A35-54C4-4C2A-BC9C-B00B993B4260}" type="datetimeFigureOut">
              <a:rPr lang="uk-UA" smtClean="0"/>
              <a:pPr/>
              <a:t>02.06.2017</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BC2992-A539-430C-9513-6D7ECBBBD0C3}" type="slidenum">
              <a:rPr lang="uk-UA" smtClean="0"/>
              <a:pPr/>
              <a:t>‹#›</a:t>
            </a:fld>
            <a:endParaRPr lang="uk-UA"/>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1710A35-54C4-4C2A-BC9C-B00B993B4260}" type="datetimeFigureOut">
              <a:rPr lang="uk-UA" smtClean="0"/>
              <a:pPr/>
              <a:t>02.06.2017</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BC2992-A539-430C-9513-6D7ECBBBD0C3}" type="slidenum">
              <a:rPr lang="uk-UA" smtClean="0"/>
              <a:pPr/>
              <a:t>‹#›</a:t>
            </a:fld>
            <a:endParaRPr lang="uk-UA"/>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1710A35-54C4-4C2A-BC9C-B00B993B4260}" type="datetimeFigureOut">
              <a:rPr lang="uk-UA" smtClean="0"/>
              <a:pPr/>
              <a:t>02.06.2017</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BBC2992-A539-430C-9513-6D7ECBBBD0C3}" type="slidenum">
              <a:rPr lang="uk-UA" smtClean="0"/>
              <a:pPr/>
              <a:t>‹#›</a:t>
            </a:fld>
            <a:endParaRPr lang="uk-UA"/>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1710A35-54C4-4C2A-BC9C-B00B993B4260}" type="datetimeFigureOut">
              <a:rPr lang="uk-UA" smtClean="0"/>
              <a:pPr/>
              <a:t>02.06.2017</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2BBC2992-A539-430C-9513-6D7ECBBBD0C3}"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01710A35-54C4-4C2A-BC9C-B00B993B4260}" type="datetimeFigureOut">
              <a:rPr lang="uk-UA" smtClean="0"/>
              <a:pPr/>
              <a:t>02.06.2017</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2BBC2992-A539-430C-9513-6D7ECBBBD0C3}" type="slidenum">
              <a:rPr lang="uk-UA" smtClean="0"/>
              <a:pPr/>
              <a:t>‹#›</a:t>
            </a:fld>
            <a:endParaRPr lang="uk-UA"/>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1710A35-54C4-4C2A-BC9C-B00B993B4260}" type="datetimeFigureOut">
              <a:rPr lang="uk-UA" smtClean="0"/>
              <a:pPr/>
              <a:t>02.06.2017</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2BBC2992-A539-430C-9513-6D7ECBBBD0C3}"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01710A35-54C4-4C2A-BC9C-B00B993B4260}" type="datetimeFigureOut">
              <a:rPr lang="uk-UA" smtClean="0"/>
              <a:pPr/>
              <a:t>02.06.2017</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BBC2992-A539-430C-9513-6D7ECBBBD0C3}"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01710A35-54C4-4C2A-BC9C-B00B993B4260}" type="datetimeFigureOut">
              <a:rPr lang="uk-UA" smtClean="0"/>
              <a:pPr/>
              <a:t>02.06.2017</a:t>
            </a:fld>
            <a:endParaRPr lang="uk-UA"/>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uk-UA"/>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2BBC2992-A539-430C-9513-6D7ECBBBD0C3}" type="slidenum">
              <a:rPr lang="uk-UA" smtClean="0"/>
              <a:pPr/>
              <a:t>‹#›</a:t>
            </a:fld>
            <a:endParaRPr lang="uk-UA"/>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710A35-54C4-4C2A-BC9C-B00B993B4260}" type="datetimeFigureOut">
              <a:rPr lang="uk-UA" smtClean="0"/>
              <a:pPr/>
              <a:t>02.06.2017</a:t>
            </a:fld>
            <a:endParaRPr lang="uk-UA"/>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uk-UA"/>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BBC2992-A539-430C-9513-6D7ECBBBD0C3}"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ed.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rive.google.com/file/d/0B3HVeEn0WUHraEhrcEFKenhCZnc/view?usp=shar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rive.google.com/file/d/0B3HVeEn0WUHrNHBVUVBVTUFRajA/view?usp=shar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rive.google.com/file/d/0B3HVeEn0WUHrc3d2LTZfYjFOQlU/view?usp=shar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hyperlink" Target="https://drive.google.com/file/d/0B3HVeEn0WUHrZEFQZHpzQUZfbEE/view?usp=shar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rive.google.com/file/d/0B3HVeEn0WUHrX2hPNWF4X0RpYnc/view?usp=shar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m.lisna@karazin.ua" TargetMode="External"/><Relationship Id="rId2" Type="http://schemas.openxmlformats.org/officeDocument/2006/relationships/hyperlink" Target="mailto:marianna1983@yandex.u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340768"/>
            <a:ext cx="7097216" cy="1231776"/>
          </a:xfrm>
        </p:spPr>
        <p:txBody>
          <a:bodyPr>
            <a:normAutofit fontScale="90000"/>
          </a:bodyPr>
          <a:lstStyle/>
          <a:p>
            <a:pPr algn="ctr"/>
            <a:r>
              <a:rPr lang="en-US" dirty="0" smtClean="0"/>
              <a:t>TED Talks as a Tool for Effective and Enjoyable IELTS Preparation</a:t>
            </a:r>
            <a:endParaRPr lang="uk-UA" dirty="0"/>
          </a:p>
        </p:txBody>
      </p:sp>
      <p:sp>
        <p:nvSpPr>
          <p:cNvPr id="3" name="Подзаголовок 2"/>
          <p:cNvSpPr>
            <a:spLocks noGrp="1"/>
          </p:cNvSpPr>
          <p:nvPr>
            <p:ph type="subTitle" idx="1"/>
          </p:nvPr>
        </p:nvSpPr>
        <p:spPr>
          <a:xfrm>
            <a:off x="1043608" y="4077072"/>
            <a:ext cx="7772400" cy="1199704"/>
          </a:xfrm>
        </p:spPr>
        <p:txBody>
          <a:bodyPr/>
          <a:lstStyle/>
          <a:p>
            <a:r>
              <a:rPr lang="en-US" dirty="0" smtClean="0"/>
              <a:t>Marianna </a:t>
            </a:r>
            <a:r>
              <a:rPr lang="en-US" dirty="0" err="1" smtClean="0"/>
              <a:t>Lisna</a:t>
            </a: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dirty="0"/>
          </a:p>
        </p:txBody>
      </p:sp>
      <p:sp>
        <p:nvSpPr>
          <p:cNvPr id="3" name="Заголовок 2"/>
          <p:cNvSpPr>
            <a:spLocks noGrp="1"/>
          </p:cNvSpPr>
          <p:nvPr>
            <p:ph type="title"/>
          </p:nvPr>
        </p:nvSpPr>
        <p:spPr>
          <a:xfrm>
            <a:off x="457200" y="274638"/>
            <a:ext cx="8229600" cy="922114"/>
          </a:xfrm>
        </p:spPr>
        <p:txBody>
          <a:bodyPr>
            <a:noAutofit/>
          </a:bodyPr>
          <a:lstStyle/>
          <a:p>
            <a:pPr algn="ctr"/>
            <a:r>
              <a:rPr lang="en-US" sz="3200" dirty="0" smtClean="0"/>
              <a:t>TED Talk. Taking imagination seriously (Janet </a:t>
            </a:r>
            <a:r>
              <a:rPr lang="en-US" sz="3200" dirty="0" err="1" smtClean="0"/>
              <a:t>Echelman</a:t>
            </a:r>
            <a:r>
              <a:rPr lang="en-US" sz="3200" dirty="0" smtClean="0"/>
              <a:t>) </a:t>
            </a:r>
            <a:endParaRPr lang="uk-UA" sz="3200" dirty="0"/>
          </a:p>
        </p:txBody>
      </p:sp>
      <p:pic>
        <p:nvPicPr>
          <p:cNvPr id="34822" name="Picture 6" descr="Результат пошуку зображень за запитом &quot;taking imagination seriously&quot;"/>
          <p:cNvPicPr>
            <a:picLocks noChangeAspect="1" noChangeArrowheads="1"/>
          </p:cNvPicPr>
          <p:nvPr/>
        </p:nvPicPr>
        <p:blipFill>
          <a:blip r:embed="rId2" cstate="print"/>
          <a:srcRect/>
          <a:stretch>
            <a:fillRect/>
          </a:stretch>
        </p:blipFill>
        <p:spPr bwMode="auto">
          <a:xfrm>
            <a:off x="0" y="0"/>
            <a:ext cx="9173209"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35842" name="Picture 2" descr="Пов’язане зображення"/>
          <p:cNvPicPr>
            <a:picLocks noChangeAspect="1" noChangeArrowheads="1"/>
          </p:cNvPicPr>
          <p:nvPr/>
        </p:nvPicPr>
        <p:blipFill>
          <a:blip r:embed="rId2" cstate="print"/>
          <a:srcRect/>
          <a:stretch>
            <a:fillRect/>
          </a:stretch>
        </p:blipFill>
        <p:spPr bwMode="auto">
          <a:xfrm>
            <a:off x="0" y="0"/>
            <a:ext cx="9145532"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endParaRPr lang="uk-UA"/>
          </a:p>
        </p:txBody>
      </p:sp>
      <p:pic>
        <p:nvPicPr>
          <p:cNvPr id="36867" name="Picture 3"/>
          <p:cNvPicPr>
            <a:picLocks noChangeAspect="1" noChangeArrowheads="1"/>
          </p:cNvPicPr>
          <p:nvPr/>
        </p:nvPicPr>
        <p:blipFill>
          <a:blip r:embed="rId2" cstate="print"/>
          <a:srcRect l="10788" t="23250" r="50471" b="8829"/>
          <a:stretch>
            <a:fillRect/>
          </a:stretch>
        </p:blipFill>
        <p:spPr bwMode="auto">
          <a:xfrm>
            <a:off x="683567" y="-27384"/>
            <a:ext cx="7802585" cy="6885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4827992"/>
          </a:xfrm>
        </p:spPr>
        <p:txBody>
          <a:bodyPr>
            <a:normAutofit fontScale="92500" lnSpcReduction="20000"/>
          </a:bodyPr>
          <a:lstStyle/>
          <a:p>
            <a:r>
              <a:rPr lang="en-US" dirty="0" smtClean="0"/>
              <a:t>Do schools kill creativity? </a:t>
            </a:r>
            <a:endParaRPr lang="uk-UA" dirty="0" smtClean="0"/>
          </a:p>
          <a:p>
            <a:r>
              <a:rPr lang="en-US" dirty="0" smtClean="0"/>
              <a:t>Four lessons in creativity</a:t>
            </a:r>
            <a:endParaRPr lang="uk-UA" dirty="0" smtClean="0"/>
          </a:p>
          <a:p>
            <a:r>
              <a:rPr lang="en-US" dirty="0" smtClean="0"/>
              <a:t>How giant web sites design for you</a:t>
            </a:r>
            <a:endParaRPr lang="uk-UA" dirty="0" smtClean="0"/>
          </a:p>
          <a:p>
            <a:r>
              <a:rPr lang="en-US" dirty="0" smtClean="0"/>
              <a:t>How to make stress your friend</a:t>
            </a:r>
            <a:endParaRPr lang="uk-UA" dirty="0" smtClean="0"/>
          </a:p>
          <a:p>
            <a:r>
              <a:rPr lang="en-US" dirty="0" smtClean="0"/>
              <a:t>How to speak so that people want to listen</a:t>
            </a:r>
            <a:endParaRPr lang="uk-UA" dirty="0" smtClean="0"/>
          </a:p>
          <a:p>
            <a:r>
              <a:rPr lang="en-US" dirty="0" smtClean="0"/>
              <a:t>How to spot a liar</a:t>
            </a:r>
            <a:endParaRPr lang="uk-UA" dirty="0" smtClean="0"/>
          </a:p>
          <a:p>
            <a:r>
              <a:rPr lang="en-US" dirty="0" smtClean="0"/>
              <a:t>Lessons in business from prison</a:t>
            </a:r>
            <a:endParaRPr lang="uk-UA" dirty="0" smtClean="0"/>
          </a:p>
          <a:p>
            <a:r>
              <a:rPr lang="en-US" dirty="0" smtClean="0"/>
              <a:t>Life lessons from an Ad Man</a:t>
            </a:r>
            <a:endParaRPr lang="uk-UA" dirty="0" smtClean="0"/>
          </a:p>
          <a:p>
            <a:r>
              <a:rPr lang="en-US" dirty="0" smtClean="0"/>
              <a:t>Make up new words</a:t>
            </a:r>
            <a:endParaRPr lang="uk-UA" dirty="0" smtClean="0"/>
          </a:p>
          <a:p>
            <a:r>
              <a:rPr lang="en-US" dirty="0" smtClean="0"/>
              <a:t>This is what happens when you reply to spam email</a:t>
            </a:r>
            <a:endParaRPr lang="uk-UA" dirty="0" smtClean="0"/>
          </a:p>
          <a:p>
            <a:r>
              <a:rPr lang="en-US" dirty="0" smtClean="0"/>
              <a:t>The history of </a:t>
            </a:r>
            <a:r>
              <a:rPr lang="en-US" dirty="0" smtClean="0"/>
              <a:t>the </a:t>
            </a:r>
            <a:r>
              <a:rPr lang="en-US" dirty="0" smtClean="0"/>
              <a:t>world in </a:t>
            </a:r>
            <a:r>
              <a:rPr lang="en-US" dirty="0" smtClean="0"/>
              <a:t>10 </a:t>
            </a:r>
            <a:r>
              <a:rPr lang="en-US" dirty="0" smtClean="0"/>
              <a:t>minutes</a:t>
            </a:r>
            <a:endParaRPr lang="uk-UA" dirty="0" smtClean="0"/>
          </a:p>
          <a:p>
            <a:r>
              <a:rPr lang="en-US" dirty="0" smtClean="0"/>
              <a:t>Your brain is a supercomputer</a:t>
            </a:r>
            <a:endParaRPr lang="uk-UA" dirty="0"/>
          </a:p>
        </p:txBody>
      </p:sp>
      <p:sp>
        <p:nvSpPr>
          <p:cNvPr id="3" name="Заголовок 2"/>
          <p:cNvSpPr>
            <a:spLocks noGrp="1"/>
          </p:cNvSpPr>
          <p:nvPr>
            <p:ph type="title"/>
          </p:nvPr>
        </p:nvSpPr>
        <p:spPr/>
        <p:txBody>
          <a:bodyPr>
            <a:normAutofit fontScale="90000"/>
          </a:bodyPr>
          <a:lstStyle/>
          <a:p>
            <a:r>
              <a:rPr lang="en-US" dirty="0" smtClean="0"/>
              <a:t>TED Talks (</a:t>
            </a:r>
            <a:r>
              <a:rPr lang="uk-UA" u="sng" dirty="0" smtClean="0">
                <a:hlinkClick r:id="rId2"/>
              </a:rPr>
              <a:t>https://www.ted.com</a:t>
            </a:r>
            <a:r>
              <a:rPr lang="en-US" dirty="0" smtClean="0"/>
              <a:t>)</a:t>
            </a:r>
            <a:endParaRPr lang="uk-U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1026" name="Picture 2"/>
          <p:cNvPicPr>
            <a:picLocks noChangeAspect="1" noChangeArrowheads="1"/>
          </p:cNvPicPr>
          <p:nvPr/>
        </p:nvPicPr>
        <p:blipFill>
          <a:blip r:embed="rId2" cstate="print"/>
          <a:srcRect t="12422" r="17819" b="625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4683976"/>
          </a:xfrm>
        </p:spPr>
        <p:txBody>
          <a:bodyPr>
            <a:normAutofit lnSpcReduction="10000"/>
          </a:bodyPr>
          <a:lstStyle/>
          <a:p>
            <a:r>
              <a:rPr lang="en-US" dirty="0" smtClean="0"/>
              <a:t>Authentic</a:t>
            </a:r>
          </a:p>
          <a:p>
            <a:r>
              <a:rPr lang="en-US" dirty="0" smtClean="0"/>
              <a:t>Numerous</a:t>
            </a:r>
          </a:p>
          <a:p>
            <a:r>
              <a:rPr lang="en-US" dirty="0" smtClean="0"/>
              <a:t>Diverse</a:t>
            </a:r>
          </a:p>
          <a:p>
            <a:r>
              <a:rPr lang="en-US" dirty="0" smtClean="0"/>
              <a:t>Interesting</a:t>
            </a:r>
          </a:p>
          <a:p>
            <a:r>
              <a:rPr lang="en-US" dirty="0" smtClean="0"/>
              <a:t>Up-to-date</a:t>
            </a:r>
          </a:p>
          <a:p>
            <a:r>
              <a:rPr lang="en-US" dirty="0" smtClean="0"/>
              <a:t>Subtitles available</a:t>
            </a:r>
          </a:p>
          <a:p>
            <a:r>
              <a:rPr lang="en-US" dirty="0" smtClean="0"/>
              <a:t>High-level vocabulary</a:t>
            </a:r>
          </a:p>
          <a:p>
            <a:pPr lvl="0"/>
            <a:r>
              <a:rPr lang="en-US" dirty="0" smtClean="0"/>
              <a:t>Enable to alleviate ‘heavy’ topics in the IELTS Academic Exam;</a:t>
            </a:r>
            <a:endParaRPr lang="uk-UA" dirty="0" smtClean="0"/>
          </a:p>
          <a:p>
            <a:pPr lvl="0"/>
            <a:r>
              <a:rPr lang="en-US" dirty="0" smtClean="0"/>
              <a:t>Effectively </a:t>
            </a:r>
            <a:r>
              <a:rPr lang="en-US" dirty="0" smtClean="0"/>
              <a:t>develop language skills and sub-skills</a:t>
            </a:r>
            <a:endParaRPr lang="uk-UA" dirty="0" smtClean="0"/>
          </a:p>
          <a:p>
            <a:endParaRPr lang="uk-UA" dirty="0"/>
          </a:p>
        </p:txBody>
      </p:sp>
      <p:sp>
        <p:nvSpPr>
          <p:cNvPr id="3" name="Заголовок 2"/>
          <p:cNvSpPr>
            <a:spLocks noGrp="1"/>
          </p:cNvSpPr>
          <p:nvPr>
            <p:ph type="title"/>
          </p:nvPr>
        </p:nvSpPr>
        <p:spPr/>
        <p:txBody>
          <a:bodyPr/>
          <a:lstStyle/>
          <a:p>
            <a:r>
              <a:rPr lang="en-US" dirty="0" smtClean="0"/>
              <a:t>Rationale of using TED talks</a:t>
            </a:r>
            <a:endParaRPr lang="uk-U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en-US" dirty="0" smtClean="0"/>
              <a:t>high-level vocabulary </a:t>
            </a:r>
          </a:p>
          <a:p>
            <a:r>
              <a:rPr lang="en-US" dirty="0" smtClean="0"/>
              <a:t>focus on fixed and semi-fixed items</a:t>
            </a:r>
          </a:p>
          <a:p>
            <a:r>
              <a:rPr lang="en-US" dirty="0" smtClean="0"/>
              <a:t>pre-teach new lexis:</a:t>
            </a:r>
          </a:p>
          <a:p>
            <a:pPr lvl="1"/>
            <a:r>
              <a:rPr lang="en-US" dirty="0" smtClean="0"/>
              <a:t>gap-fill</a:t>
            </a:r>
          </a:p>
          <a:p>
            <a:pPr lvl="1"/>
            <a:r>
              <a:rPr lang="en-US" dirty="0" smtClean="0"/>
              <a:t>matching</a:t>
            </a:r>
          </a:p>
          <a:p>
            <a:pPr lvl="1"/>
            <a:r>
              <a:rPr lang="en-US" dirty="0" smtClean="0"/>
              <a:t>discuss the meaning</a:t>
            </a:r>
          </a:p>
          <a:p>
            <a:endParaRPr lang="en-US" u="sng" dirty="0" smtClean="0">
              <a:hlinkClick r:id="rId2"/>
            </a:endParaRPr>
          </a:p>
          <a:p>
            <a:r>
              <a:rPr lang="en-US" u="sng" dirty="0" smtClean="0">
                <a:hlinkClick r:id="rId2"/>
              </a:rPr>
              <a:t>https://drive.google.com/file/d/0B3HVeEn0WUHraEhrcEFKenhCZnc/view?usp=sharing</a:t>
            </a:r>
            <a:endParaRPr lang="uk-UA" dirty="0"/>
          </a:p>
        </p:txBody>
      </p:sp>
      <p:sp>
        <p:nvSpPr>
          <p:cNvPr id="3" name="Заголовок 2"/>
          <p:cNvSpPr>
            <a:spLocks noGrp="1"/>
          </p:cNvSpPr>
          <p:nvPr>
            <p:ph type="title"/>
          </p:nvPr>
        </p:nvSpPr>
        <p:spPr/>
        <p:txBody>
          <a:bodyPr/>
          <a:lstStyle/>
          <a:p>
            <a:r>
              <a:rPr lang="en-US" dirty="0" smtClean="0"/>
              <a:t>Vocabulary</a:t>
            </a:r>
            <a:endParaRPr lang="uk-U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45058" name="Picture 2" descr="Результат пошуку зображень за запитом &quot;how to make stress your friend&quot;"/>
          <p:cNvPicPr>
            <a:picLocks noChangeAspect="1" noChangeArrowheads="1"/>
          </p:cNvPicPr>
          <p:nvPr/>
        </p:nvPicPr>
        <p:blipFill>
          <a:blip r:embed="rId2" cstate="print"/>
          <a:srcRect/>
          <a:stretch>
            <a:fillRect/>
          </a:stretch>
        </p:blipFill>
        <p:spPr bwMode="auto">
          <a:xfrm>
            <a:off x="-36512" y="1052736"/>
            <a:ext cx="9236885" cy="47525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435280" cy="5376672"/>
          </a:xfrm>
        </p:spPr>
        <p:txBody>
          <a:bodyPr>
            <a:normAutofit fontScale="92500" lnSpcReduction="10000"/>
          </a:bodyPr>
          <a:lstStyle/>
          <a:p>
            <a:r>
              <a:rPr lang="en-US" dirty="0" smtClean="0"/>
              <a:t>authentic language</a:t>
            </a:r>
          </a:p>
          <a:p>
            <a:r>
              <a:rPr lang="en-US" dirty="0" smtClean="0"/>
              <a:t>various accents</a:t>
            </a:r>
          </a:p>
          <a:p>
            <a:r>
              <a:rPr lang="en-US" dirty="0" smtClean="0"/>
              <a:t>development of various listening sub-skills</a:t>
            </a:r>
          </a:p>
          <a:p>
            <a:pPr lvl="1"/>
            <a:r>
              <a:rPr lang="en-US" dirty="0" smtClean="0"/>
              <a:t>gist</a:t>
            </a:r>
          </a:p>
          <a:p>
            <a:pPr lvl="1"/>
            <a:r>
              <a:rPr lang="en-US" dirty="0" smtClean="0"/>
              <a:t>detailed information</a:t>
            </a:r>
          </a:p>
          <a:p>
            <a:r>
              <a:rPr lang="en-US" dirty="0" smtClean="0"/>
              <a:t>during-tasks: </a:t>
            </a:r>
          </a:p>
          <a:p>
            <a:pPr lvl="1"/>
            <a:r>
              <a:rPr lang="en-US" dirty="0" smtClean="0"/>
              <a:t>comprehension questions</a:t>
            </a:r>
          </a:p>
          <a:p>
            <a:pPr lvl="1"/>
            <a:r>
              <a:rPr lang="en-US" dirty="0" smtClean="0"/>
              <a:t>true / false statements</a:t>
            </a:r>
          </a:p>
          <a:p>
            <a:pPr lvl="1"/>
            <a:r>
              <a:rPr lang="en-US" dirty="0" smtClean="0"/>
              <a:t>matching</a:t>
            </a:r>
          </a:p>
          <a:p>
            <a:pPr lvl="1"/>
            <a:r>
              <a:rPr lang="en-US" dirty="0" smtClean="0"/>
              <a:t>gap-fill</a:t>
            </a:r>
          </a:p>
          <a:p>
            <a:pPr lvl="1"/>
            <a:r>
              <a:rPr lang="en-US" dirty="0" smtClean="0"/>
              <a:t>mistakes correction. etc. </a:t>
            </a:r>
          </a:p>
          <a:p>
            <a:endParaRPr lang="en-US" u="sng" dirty="0" smtClean="0">
              <a:hlinkClick r:id="rId2"/>
            </a:endParaRPr>
          </a:p>
          <a:p>
            <a:r>
              <a:rPr lang="en-US" u="sng" dirty="0" smtClean="0">
                <a:hlinkClick r:id="rId2"/>
              </a:rPr>
              <a:t>https://drive.google.com/file/d/0B3HVeEn0WUHrNHBVUVBVTUFRajA/view?usp=sharing</a:t>
            </a:r>
            <a:endParaRPr lang="uk-UA" dirty="0"/>
          </a:p>
        </p:txBody>
      </p:sp>
      <p:sp>
        <p:nvSpPr>
          <p:cNvPr id="3" name="Заголовок 2"/>
          <p:cNvSpPr>
            <a:spLocks noGrp="1"/>
          </p:cNvSpPr>
          <p:nvPr>
            <p:ph type="title"/>
          </p:nvPr>
        </p:nvSpPr>
        <p:spPr/>
        <p:txBody>
          <a:bodyPr/>
          <a:lstStyle/>
          <a:p>
            <a:r>
              <a:rPr lang="en-US" dirty="0" smtClean="0"/>
              <a:t>Listening</a:t>
            </a:r>
            <a:endParaRPr lang="uk-U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46082" name="Picture 2" descr="Результат пошуку зображень за запитом &quot;how giant web sites design for you&quot;"/>
          <p:cNvPicPr>
            <a:picLocks noChangeAspect="1" noChangeArrowheads="1"/>
          </p:cNvPicPr>
          <p:nvPr/>
        </p:nvPicPr>
        <p:blipFill>
          <a:blip r:embed="rId2" cstate="print"/>
          <a:srcRect/>
          <a:stretch>
            <a:fillRect/>
          </a:stretch>
        </p:blipFill>
        <p:spPr bwMode="auto">
          <a:xfrm>
            <a:off x="0" y="1196752"/>
            <a:ext cx="9684568" cy="45624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381328"/>
          </a:xfrm>
        </p:spPr>
        <p:txBody>
          <a:bodyPr>
            <a:normAutofit fontScale="85000" lnSpcReduction="20000"/>
          </a:bodyPr>
          <a:lstStyle/>
          <a:p>
            <a:pPr>
              <a:buNone/>
            </a:pPr>
            <a:r>
              <a:rPr lang="en-US" b="1" dirty="0" smtClean="0"/>
              <a:t>SPEAKING</a:t>
            </a:r>
            <a:endParaRPr lang="uk-UA" dirty="0" smtClean="0"/>
          </a:p>
          <a:p>
            <a:pPr marL="624078" lvl="0" indent="-514350">
              <a:buNone/>
            </a:pPr>
            <a:r>
              <a:rPr lang="en-US" b="1" dirty="0" smtClean="0"/>
              <a:t>1. Describe your </a:t>
            </a:r>
            <a:r>
              <a:rPr lang="en-US" b="1" dirty="0" err="1" smtClean="0"/>
              <a:t>favourite</a:t>
            </a:r>
            <a:r>
              <a:rPr lang="en-US" b="1" dirty="0" smtClean="0"/>
              <a:t> work of art. You should say:</a:t>
            </a:r>
            <a:endParaRPr lang="uk-UA" dirty="0" smtClean="0"/>
          </a:p>
          <a:p>
            <a:pPr lvl="1"/>
            <a:r>
              <a:rPr lang="en-US" dirty="0" smtClean="0"/>
              <a:t>what it looks like;</a:t>
            </a:r>
            <a:endParaRPr lang="uk-UA" dirty="0" smtClean="0"/>
          </a:p>
          <a:p>
            <a:pPr lvl="1"/>
            <a:r>
              <a:rPr lang="en-US" dirty="0" smtClean="0"/>
              <a:t>who it was created by and when;</a:t>
            </a:r>
            <a:endParaRPr lang="uk-UA" dirty="0" smtClean="0"/>
          </a:p>
          <a:p>
            <a:pPr lvl="1"/>
            <a:r>
              <a:rPr lang="en-US" dirty="0" smtClean="0"/>
              <a:t>how it makes you feel</a:t>
            </a:r>
            <a:endParaRPr lang="uk-UA" dirty="0" smtClean="0"/>
          </a:p>
          <a:p>
            <a:pPr>
              <a:buNone/>
            </a:pPr>
            <a:r>
              <a:rPr lang="en-US" dirty="0" smtClean="0"/>
              <a:t>and explain what makes it so special for you.</a:t>
            </a:r>
          </a:p>
          <a:p>
            <a:pPr marL="624078" indent="-514350">
              <a:buNone/>
            </a:pPr>
            <a:r>
              <a:rPr lang="en-US" b="1" dirty="0" smtClean="0"/>
              <a:t>2. Discuss in small groups:</a:t>
            </a:r>
            <a:endParaRPr lang="uk-UA" dirty="0" smtClean="0"/>
          </a:p>
          <a:p>
            <a:pPr lvl="0"/>
            <a:r>
              <a:rPr lang="en-US" dirty="0" smtClean="0"/>
              <a:t>Why do people become professional artists?</a:t>
            </a:r>
            <a:endParaRPr lang="uk-UA" dirty="0" smtClean="0"/>
          </a:p>
          <a:p>
            <a:pPr lvl="0"/>
            <a:r>
              <a:rPr lang="en-US" dirty="0" smtClean="0"/>
              <a:t>Do you think today’s artists are as good as those who lived hundreds of years ago?</a:t>
            </a:r>
            <a:endParaRPr lang="uk-UA" dirty="0" smtClean="0"/>
          </a:p>
          <a:p>
            <a:pPr lvl="0"/>
            <a:r>
              <a:rPr lang="en-US" dirty="0" smtClean="0"/>
              <a:t>Why is art so expensive? </a:t>
            </a:r>
            <a:endParaRPr lang="uk-UA" dirty="0" smtClean="0"/>
          </a:p>
          <a:p>
            <a:pPr lvl="0"/>
            <a:r>
              <a:rPr lang="en-US" dirty="0" smtClean="0"/>
              <a:t>What would life be like without art?</a:t>
            </a:r>
            <a:endParaRPr lang="uk-UA" dirty="0" smtClean="0"/>
          </a:p>
          <a:p>
            <a:pPr>
              <a:buNone/>
            </a:pPr>
            <a:endParaRPr lang="en-US" b="1" dirty="0" smtClean="0"/>
          </a:p>
          <a:p>
            <a:pPr>
              <a:buNone/>
            </a:pPr>
            <a:r>
              <a:rPr lang="en-US" b="1" dirty="0" smtClean="0"/>
              <a:t>WRITING</a:t>
            </a:r>
            <a:endParaRPr lang="uk-UA" dirty="0" smtClean="0"/>
          </a:p>
          <a:p>
            <a:r>
              <a:rPr lang="en-US" b="1" dirty="0" smtClean="0"/>
              <a:t>Write an essay about the following topic:</a:t>
            </a:r>
            <a:endParaRPr lang="uk-UA" dirty="0" smtClean="0"/>
          </a:p>
          <a:p>
            <a:pPr>
              <a:buNone/>
            </a:pPr>
            <a:r>
              <a:rPr lang="en-US" dirty="0" smtClean="0"/>
              <a:t>	Advances in science and technology have made great changes to lives of ordinary people, but artists such as musicians, painters and writers are still highly valued. What can the arts tell us about life that science and technology cannot?</a:t>
            </a:r>
            <a:endParaRPr lang="uk-UA" dirty="0" smtClean="0"/>
          </a:p>
          <a:p>
            <a:endParaRPr lang="uk-U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en-US" dirty="0" smtClean="0"/>
              <a:t>TEDs cover a very wide range of topics, including scientific ones</a:t>
            </a:r>
          </a:p>
          <a:p>
            <a:r>
              <a:rPr lang="en-US" dirty="0" smtClean="0"/>
              <a:t>activate Ss’ schema, generate interest in further reading: </a:t>
            </a:r>
          </a:p>
          <a:p>
            <a:endParaRPr lang="en-US" u="sng" dirty="0" smtClean="0">
              <a:hlinkClick r:id="rId2"/>
            </a:endParaRPr>
          </a:p>
          <a:p>
            <a:r>
              <a:rPr lang="en-US" u="sng" dirty="0" smtClean="0">
                <a:hlinkClick r:id="rId2"/>
              </a:rPr>
              <a:t>https://drive.google.com/file/d/0B3HVeEn0WUHrc3d2LTZfYjFOQlU/view?usp=sharing</a:t>
            </a:r>
            <a:endParaRPr lang="uk-UA" dirty="0"/>
          </a:p>
        </p:txBody>
      </p:sp>
      <p:sp>
        <p:nvSpPr>
          <p:cNvPr id="3" name="Заголовок 2"/>
          <p:cNvSpPr>
            <a:spLocks noGrp="1"/>
          </p:cNvSpPr>
          <p:nvPr>
            <p:ph type="title"/>
          </p:nvPr>
        </p:nvSpPr>
        <p:spPr/>
        <p:txBody>
          <a:bodyPr/>
          <a:lstStyle/>
          <a:p>
            <a:r>
              <a:rPr lang="en-US" dirty="0" smtClean="0"/>
              <a:t>Reading</a:t>
            </a:r>
            <a:endParaRPr lang="uk-U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47106" name="Picture 2"/>
          <p:cNvPicPr>
            <a:picLocks noChangeAspect="1" noChangeArrowheads="1"/>
          </p:cNvPicPr>
          <p:nvPr/>
        </p:nvPicPr>
        <p:blipFill>
          <a:blip r:embed="rId2" cstate="print"/>
          <a:srcRect l="21857" t="14391" r="18372" b="6250"/>
          <a:stretch>
            <a:fillRect/>
          </a:stretch>
        </p:blipFill>
        <p:spPr bwMode="auto">
          <a:xfrm>
            <a:off x="-1" y="0"/>
            <a:ext cx="918713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49154" name="Picture 2"/>
          <p:cNvPicPr>
            <a:picLocks noChangeAspect="1" noChangeArrowheads="1"/>
          </p:cNvPicPr>
          <p:nvPr/>
        </p:nvPicPr>
        <p:blipFill>
          <a:blip r:embed="rId2" cstate="print"/>
          <a:srcRect t="12422" r="20587" b="28516"/>
          <a:stretch>
            <a:fillRect/>
          </a:stretch>
        </p:blipFill>
        <p:spPr bwMode="auto">
          <a:xfrm>
            <a:off x="0" y="1124744"/>
            <a:ext cx="9299376"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a:p>
        </p:txBody>
      </p:sp>
      <p:pic>
        <p:nvPicPr>
          <p:cNvPr id="48130" name="Picture 2"/>
          <p:cNvPicPr>
            <a:picLocks noChangeAspect="1" noChangeArrowheads="1"/>
          </p:cNvPicPr>
          <p:nvPr/>
        </p:nvPicPr>
        <p:blipFill>
          <a:blip r:embed="rId2" cstate="print"/>
          <a:srcRect/>
          <a:stretch>
            <a:fillRect/>
          </a:stretch>
        </p:blipFill>
        <p:spPr bwMode="auto">
          <a:xfrm>
            <a:off x="0" y="0"/>
            <a:ext cx="4334694" cy="2437075"/>
          </a:xfrm>
          <a:prstGeom prst="rect">
            <a:avLst/>
          </a:prstGeom>
          <a:noFill/>
          <a:ln w="9525">
            <a:noFill/>
            <a:miter lim="800000"/>
            <a:headEnd/>
            <a:tailEnd/>
          </a:ln>
        </p:spPr>
      </p:pic>
      <p:pic>
        <p:nvPicPr>
          <p:cNvPr id="48131" name="Picture 3"/>
          <p:cNvPicPr>
            <a:picLocks noGrp="1" noChangeAspect="1" noChangeArrowheads="1"/>
          </p:cNvPicPr>
          <p:nvPr>
            <p:ph idx="1"/>
          </p:nvPr>
        </p:nvPicPr>
        <p:blipFill>
          <a:blip r:embed="rId3" cstate="print"/>
          <a:srcRect/>
          <a:stretch>
            <a:fillRect/>
          </a:stretch>
        </p:blipFill>
        <p:spPr bwMode="auto">
          <a:xfrm>
            <a:off x="4270600" y="1412776"/>
            <a:ext cx="4873400" cy="2739950"/>
          </a:xfrm>
          <a:prstGeom prst="rect">
            <a:avLst/>
          </a:prstGeom>
          <a:noFill/>
          <a:ln w="9525">
            <a:noFill/>
            <a:miter lim="800000"/>
            <a:headEnd/>
            <a:tailEnd/>
          </a:ln>
        </p:spPr>
      </p:pic>
      <p:pic>
        <p:nvPicPr>
          <p:cNvPr id="48132" name="Picture 4"/>
          <p:cNvPicPr>
            <a:picLocks noChangeAspect="1" noChangeArrowheads="1"/>
          </p:cNvPicPr>
          <p:nvPr/>
        </p:nvPicPr>
        <p:blipFill>
          <a:blip r:embed="rId4" cstate="print"/>
          <a:srcRect/>
          <a:stretch>
            <a:fillRect/>
          </a:stretch>
        </p:blipFill>
        <p:spPr bwMode="auto">
          <a:xfrm>
            <a:off x="0" y="2996952"/>
            <a:ext cx="4584424" cy="2577480"/>
          </a:xfrm>
          <a:prstGeom prst="rect">
            <a:avLst/>
          </a:prstGeom>
          <a:noFill/>
          <a:ln w="9525">
            <a:noFill/>
            <a:miter lim="800000"/>
            <a:headEnd/>
            <a:tailEnd/>
          </a:ln>
        </p:spPr>
      </p:pic>
      <p:pic>
        <p:nvPicPr>
          <p:cNvPr id="48133" name="Picture 5"/>
          <p:cNvPicPr>
            <a:picLocks noChangeAspect="1" noChangeArrowheads="1"/>
          </p:cNvPicPr>
          <p:nvPr/>
        </p:nvPicPr>
        <p:blipFill>
          <a:blip r:embed="rId5" cstate="print"/>
          <a:srcRect/>
          <a:stretch>
            <a:fillRect/>
          </a:stretch>
        </p:blipFill>
        <p:spPr bwMode="auto">
          <a:xfrm>
            <a:off x="4559576" y="4725144"/>
            <a:ext cx="4584424" cy="25774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blinds(horizontal)">
                                      <p:cBhvr>
                                        <p:cTn id="12" dur="500"/>
                                        <p:tgtEl>
                                          <p:spTgt spid="481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8132"/>
                                        </p:tgtEl>
                                        <p:attrNameLst>
                                          <p:attrName>style.visibility</p:attrName>
                                        </p:attrNameLst>
                                      </p:cBhvr>
                                      <p:to>
                                        <p:strVal val="visible"/>
                                      </p:to>
                                    </p:set>
                                    <p:animEffect transition="in" filter="blinds(horizontal)">
                                      <p:cBhvr>
                                        <p:cTn id="17" dur="500"/>
                                        <p:tgtEl>
                                          <p:spTgt spid="481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133"/>
                                        </p:tgtEl>
                                        <p:attrNameLst>
                                          <p:attrName>style.visibility</p:attrName>
                                        </p:attrNameLst>
                                      </p:cBhvr>
                                      <p:to>
                                        <p:strVal val="visible"/>
                                      </p:to>
                                    </p:set>
                                    <p:animEffect transition="in" filter="blinds(horizontal)">
                                      <p:cBhvr>
                                        <p:cTn id="22"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en-US" dirty="0" smtClean="0"/>
              <a:t>increase Ss’ creativity </a:t>
            </a:r>
          </a:p>
          <a:p>
            <a:r>
              <a:rPr lang="en-US" dirty="0" smtClean="0"/>
              <a:t>serve as a springboard into writing assignments</a:t>
            </a:r>
          </a:p>
          <a:p>
            <a:pPr>
              <a:buNone/>
            </a:pPr>
            <a:r>
              <a:rPr lang="en-US" dirty="0" smtClean="0"/>
              <a:t> </a:t>
            </a:r>
            <a:r>
              <a:rPr lang="en-US" dirty="0" smtClean="0"/>
              <a:t> </a:t>
            </a:r>
          </a:p>
          <a:p>
            <a:r>
              <a:rPr lang="en-US" u="sng" dirty="0" smtClean="0">
                <a:hlinkClick r:id="rId2"/>
              </a:rPr>
              <a:t>https</a:t>
            </a:r>
            <a:r>
              <a:rPr lang="en-US" u="sng" dirty="0" smtClean="0">
                <a:hlinkClick r:id="rId2"/>
              </a:rPr>
              <a:t>://drive.google.com/file/d/0B3HVeEn0WUHrZEFQZHpzQUZfbEE/view?usp=sharing</a:t>
            </a:r>
            <a:r>
              <a:rPr lang="en-US" dirty="0" smtClean="0"/>
              <a:t>;</a:t>
            </a:r>
            <a:endParaRPr lang="uk-UA" dirty="0" smtClean="0"/>
          </a:p>
          <a:p>
            <a:endParaRPr lang="uk-UA" dirty="0"/>
          </a:p>
        </p:txBody>
      </p:sp>
      <p:sp>
        <p:nvSpPr>
          <p:cNvPr id="3" name="Заголовок 2"/>
          <p:cNvSpPr>
            <a:spLocks noGrp="1"/>
          </p:cNvSpPr>
          <p:nvPr>
            <p:ph type="title"/>
          </p:nvPr>
        </p:nvSpPr>
        <p:spPr/>
        <p:txBody>
          <a:bodyPr/>
          <a:lstStyle/>
          <a:p>
            <a:r>
              <a:rPr lang="en-US" dirty="0" smtClean="0"/>
              <a:t>Writing</a:t>
            </a:r>
            <a:endParaRPr lang="uk-U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50178" name="Picture 2" descr="Результат пошуку зображень за запитом &quot;life lessons from an ad man&quot;"/>
          <p:cNvPicPr>
            <a:picLocks noChangeAspect="1" noChangeArrowheads="1"/>
          </p:cNvPicPr>
          <p:nvPr/>
        </p:nvPicPr>
        <p:blipFill>
          <a:blip r:embed="rId2" cstate="print"/>
          <a:srcRect/>
          <a:stretch>
            <a:fillRect/>
          </a:stretch>
        </p:blipFill>
        <p:spPr bwMode="auto">
          <a:xfrm>
            <a:off x="0" y="1196752"/>
            <a:ext cx="10944225" cy="424847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91264" cy="4755984"/>
          </a:xfrm>
        </p:spPr>
        <p:txBody>
          <a:bodyPr>
            <a:normAutofit/>
          </a:bodyPr>
          <a:lstStyle/>
          <a:p>
            <a:r>
              <a:rPr lang="en-US" dirty="0" smtClean="0"/>
              <a:t>Lead-in</a:t>
            </a:r>
          </a:p>
          <a:p>
            <a:pPr lvl="1"/>
            <a:r>
              <a:rPr lang="en-US" dirty="0" smtClean="0"/>
              <a:t>IELTS Speaking Task 1 or Task 2</a:t>
            </a:r>
          </a:p>
          <a:p>
            <a:r>
              <a:rPr lang="en-US" dirty="0" smtClean="0"/>
              <a:t>Post-task</a:t>
            </a:r>
          </a:p>
          <a:p>
            <a:pPr lvl="1"/>
            <a:r>
              <a:rPr lang="en-US" dirty="0" smtClean="0"/>
              <a:t>IELTS Speaking Task 2 or Task 3</a:t>
            </a:r>
          </a:p>
          <a:p>
            <a:pPr lvl="1"/>
            <a:endParaRPr lang="en-US" dirty="0" smtClean="0"/>
          </a:p>
          <a:p>
            <a:r>
              <a:rPr lang="en-US" u="sng" dirty="0" smtClean="0">
                <a:hlinkClick r:id="rId2"/>
              </a:rPr>
              <a:t>https://drive.google.com/file/d/0B3HVeEn0WUHrX2hPNWF4X0RpYnc/view?usp=sharing</a:t>
            </a:r>
            <a:r>
              <a:rPr lang="en-US" dirty="0" smtClean="0"/>
              <a:t>.</a:t>
            </a:r>
            <a:endParaRPr lang="uk-UA" dirty="0" smtClean="0"/>
          </a:p>
          <a:p>
            <a:endParaRPr lang="uk-UA" dirty="0"/>
          </a:p>
        </p:txBody>
      </p:sp>
      <p:sp>
        <p:nvSpPr>
          <p:cNvPr id="3" name="Заголовок 2"/>
          <p:cNvSpPr>
            <a:spLocks noGrp="1"/>
          </p:cNvSpPr>
          <p:nvPr>
            <p:ph type="title"/>
          </p:nvPr>
        </p:nvSpPr>
        <p:spPr/>
        <p:txBody>
          <a:bodyPr/>
          <a:lstStyle/>
          <a:p>
            <a:r>
              <a:rPr lang="en-US" dirty="0" smtClean="0"/>
              <a:t>Speaking</a:t>
            </a:r>
            <a:endParaRPr lang="uk-U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496" y="980728"/>
            <a:ext cx="9108504" cy="5328592"/>
          </a:xfrm>
        </p:spPr>
        <p:txBody>
          <a:bodyPr>
            <a:normAutofit/>
          </a:bodyPr>
          <a:lstStyle/>
          <a:p>
            <a:pPr lvl="0"/>
            <a:r>
              <a:rPr lang="en-US" b="1" dirty="0" smtClean="0"/>
              <a:t>Choose </a:t>
            </a:r>
            <a:r>
              <a:rPr lang="en-US" dirty="0" smtClean="0"/>
              <a:t>the video referring to some IELTS thematic area.</a:t>
            </a:r>
            <a:endParaRPr lang="uk-UA" dirty="0" smtClean="0"/>
          </a:p>
          <a:p>
            <a:pPr lvl="0"/>
            <a:r>
              <a:rPr lang="en-US" b="1" dirty="0" smtClean="0"/>
              <a:t>Scan </a:t>
            </a:r>
            <a:r>
              <a:rPr lang="en-US" dirty="0" smtClean="0"/>
              <a:t>the script of the video for </a:t>
            </a:r>
            <a:r>
              <a:rPr lang="en-US" b="1" dirty="0" smtClean="0"/>
              <a:t>potentially difficult </a:t>
            </a:r>
            <a:r>
              <a:rPr lang="en-US" dirty="0" smtClean="0"/>
              <a:t>words in order to pre-teach them. </a:t>
            </a:r>
          </a:p>
          <a:p>
            <a:pPr lvl="0"/>
            <a:r>
              <a:rPr lang="en-US" b="1" dirty="0" smtClean="0"/>
              <a:t>Divide </a:t>
            </a:r>
            <a:r>
              <a:rPr lang="en-US" dirty="0" smtClean="0"/>
              <a:t>words into various groups depending on their method of presentation or practising.</a:t>
            </a:r>
            <a:endParaRPr lang="uk-UA" dirty="0" smtClean="0"/>
          </a:p>
          <a:p>
            <a:pPr lvl="0"/>
            <a:r>
              <a:rPr lang="en-US" b="1" dirty="0" smtClean="0"/>
              <a:t>Split </a:t>
            </a:r>
            <a:r>
              <a:rPr lang="en-US" dirty="0" smtClean="0"/>
              <a:t>the video into several </a:t>
            </a:r>
            <a:r>
              <a:rPr lang="en-US" b="1" dirty="0" smtClean="0"/>
              <a:t>segments </a:t>
            </a:r>
            <a:r>
              <a:rPr lang="en-US" dirty="0" smtClean="0"/>
              <a:t>based on its thematic structure.</a:t>
            </a:r>
            <a:endParaRPr lang="uk-UA" dirty="0" smtClean="0"/>
          </a:p>
          <a:p>
            <a:pPr lvl="0"/>
            <a:r>
              <a:rPr lang="en-US" dirty="0" smtClean="0"/>
              <a:t>Define the </a:t>
            </a:r>
            <a:r>
              <a:rPr lang="en-US" b="1" dirty="0" smtClean="0"/>
              <a:t>highlights </a:t>
            </a:r>
            <a:r>
              <a:rPr lang="en-US" dirty="0" smtClean="0"/>
              <a:t>in each segment on which the comprehension task will be based.</a:t>
            </a:r>
            <a:endParaRPr lang="uk-UA" dirty="0" smtClean="0"/>
          </a:p>
          <a:p>
            <a:r>
              <a:rPr lang="en-US" b="1" dirty="0" smtClean="0"/>
              <a:t>Plan the sequence </a:t>
            </a:r>
            <a:r>
              <a:rPr lang="en-US" dirty="0" smtClean="0"/>
              <a:t>of the lesson, i.e.  lead in, video comprehension and production activities.</a:t>
            </a:r>
          </a:p>
        </p:txBody>
      </p:sp>
      <p:sp>
        <p:nvSpPr>
          <p:cNvPr id="3" name="Заголовок 2"/>
          <p:cNvSpPr>
            <a:spLocks noGrp="1"/>
          </p:cNvSpPr>
          <p:nvPr>
            <p:ph type="title"/>
          </p:nvPr>
        </p:nvSpPr>
        <p:spPr>
          <a:xfrm>
            <a:off x="518864" y="-99392"/>
            <a:ext cx="8229600" cy="1143000"/>
          </a:xfrm>
        </p:spPr>
        <p:txBody>
          <a:bodyPr>
            <a:normAutofit fontScale="90000"/>
          </a:bodyPr>
          <a:lstStyle/>
          <a:p>
            <a:r>
              <a:rPr lang="en-US" dirty="0" smtClean="0"/>
              <a:t>Creating a Lesson Plan. Workflow</a:t>
            </a:r>
            <a:endParaRPr lang="uk-U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37890" name="Picture 2"/>
          <p:cNvPicPr>
            <a:picLocks noChangeAspect="1" noChangeArrowheads="1"/>
          </p:cNvPicPr>
          <p:nvPr/>
        </p:nvPicPr>
        <p:blipFill>
          <a:blip r:embed="rId2" cstate="print"/>
          <a:srcRect l="21857" t="22266" r="21693" b="8829"/>
          <a:stretch>
            <a:fillRect/>
          </a:stretch>
        </p:blipFill>
        <p:spPr bwMode="auto">
          <a:xfrm>
            <a:off x="-36512" y="0"/>
            <a:ext cx="919358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en-US" dirty="0" smtClean="0"/>
              <a:t>Pre-tasks: </a:t>
            </a:r>
          </a:p>
          <a:p>
            <a:pPr lvl="1"/>
            <a:r>
              <a:rPr lang="en-US" dirty="0" smtClean="0"/>
              <a:t>speaking </a:t>
            </a:r>
            <a:r>
              <a:rPr lang="en-US" dirty="0" smtClean="0"/>
              <a:t>(part </a:t>
            </a:r>
            <a:r>
              <a:rPr lang="en-US" dirty="0" smtClean="0"/>
              <a:t>1 or </a:t>
            </a:r>
            <a:r>
              <a:rPr lang="en-US" dirty="0" smtClean="0"/>
              <a:t>2)</a:t>
            </a:r>
            <a:endParaRPr lang="en-US" dirty="0" smtClean="0"/>
          </a:p>
          <a:p>
            <a:pPr lvl="1"/>
            <a:r>
              <a:rPr lang="en-US" dirty="0" smtClean="0"/>
              <a:t>pre-teach  essential vocabulary</a:t>
            </a:r>
          </a:p>
          <a:p>
            <a:r>
              <a:rPr lang="en-US" dirty="0" smtClean="0"/>
              <a:t>During-tasks: </a:t>
            </a:r>
          </a:p>
          <a:p>
            <a:pPr lvl="1"/>
            <a:r>
              <a:rPr lang="en-US" dirty="0" smtClean="0"/>
              <a:t>listening comprehension</a:t>
            </a:r>
          </a:p>
          <a:p>
            <a:r>
              <a:rPr lang="en-US" dirty="0" smtClean="0"/>
              <a:t>Post-task</a:t>
            </a:r>
          </a:p>
          <a:p>
            <a:pPr lvl="1"/>
            <a:r>
              <a:rPr lang="en-US" dirty="0" smtClean="0"/>
              <a:t>vocabulary extension</a:t>
            </a:r>
            <a:endParaRPr lang="ru-RU" dirty="0" smtClean="0"/>
          </a:p>
          <a:p>
            <a:pPr lvl="1"/>
            <a:r>
              <a:rPr lang="en-US" dirty="0" smtClean="0"/>
              <a:t>speaking </a:t>
            </a:r>
            <a:r>
              <a:rPr lang="en-US" dirty="0" smtClean="0"/>
              <a:t>(part 2 or 3)</a:t>
            </a:r>
            <a:endParaRPr lang="en-US" dirty="0" smtClean="0"/>
          </a:p>
          <a:p>
            <a:pPr lvl="1"/>
            <a:r>
              <a:rPr lang="en-US" dirty="0" smtClean="0"/>
              <a:t>writing</a:t>
            </a:r>
            <a:endParaRPr lang="uk-UA" dirty="0" smtClean="0"/>
          </a:p>
          <a:p>
            <a:pPr>
              <a:buNone/>
            </a:pPr>
            <a:endParaRPr lang="uk-UA" dirty="0"/>
          </a:p>
        </p:txBody>
      </p:sp>
      <p:sp>
        <p:nvSpPr>
          <p:cNvPr id="3" name="Заголовок 2"/>
          <p:cNvSpPr>
            <a:spLocks noGrp="1"/>
          </p:cNvSpPr>
          <p:nvPr>
            <p:ph type="title"/>
          </p:nvPr>
        </p:nvSpPr>
        <p:spPr/>
        <p:txBody>
          <a:bodyPr/>
          <a:lstStyle/>
          <a:p>
            <a:r>
              <a:rPr lang="en-US" dirty="0" smtClean="0"/>
              <a:t>Lesson Plan</a:t>
            </a: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700808"/>
            <a:ext cx="8568952" cy="4608512"/>
          </a:xfrm>
        </p:spPr>
        <p:txBody>
          <a:bodyPr>
            <a:normAutofit/>
          </a:bodyPr>
          <a:lstStyle/>
          <a:p>
            <a:r>
              <a:rPr lang="en-US" sz="3200" dirty="0" smtClean="0"/>
              <a:t>What problems might learners have with these tasks?</a:t>
            </a:r>
          </a:p>
          <a:p>
            <a:pPr>
              <a:buNone/>
            </a:pPr>
            <a:endParaRPr lang="en-US" sz="3200" dirty="0" smtClean="0"/>
          </a:p>
          <a:p>
            <a:r>
              <a:rPr lang="en-US" sz="3200" dirty="0" smtClean="0"/>
              <a:t>How can these problems be handled?</a:t>
            </a:r>
            <a:endParaRPr lang="uk-UA" sz="3200" dirty="0"/>
          </a:p>
        </p:txBody>
      </p:sp>
      <p:sp>
        <p:nvSpPr>
          <p:cNvPr id="3" name="Заголовок 2"/>
          <p:cNvSpPr>
            <a:spLocks noGrp="1"/>
          </p:cNvSpPr>
          <p:nvPr>
            <p:ph type="title"/>
          </p:nvPr>
        </p:nvSpPr>
        <p:spPr>
          <a:xfrm>
            <a:off x="457200" y="274638"/>
            <a:ext cx="8229600" cy="1143000"/>
          </a:xfrm>
        </p:spPr>
        <p:txBody>
          <a:bodyPr/>
          <a:lstStyle/>
          <a:p>
            <a:r>
              <a:rPr lang="en-US" dirty="0" smtClean="0"/>
              <a:t>Discuss with your neighbour </a:t>
            </a:r>
            <a:r>
              <a:rPr lang="en-US" dirty="0" smtClean="0">
                <a:sym typeface="Wingdings" pitchFamily="2" charset="2"/>
              </a:rPr>
              <a:t></a:t>
            </a:r>
            <a:endParaRPr lang="uk-U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1340768"/>
            <a:ext cx="8784976" cy="4752528"/>
          </a:xfrm>
        </p:spPr>
        <p:txBody>
          <a:bodyPr/>
          <a:lstStyle/>
          <a:p>
            <a:r>
              <a:rPr lang="en-US" dirty="0" smtClean="0"/>
              <a:t>Each S chooses a certain domain</a:t>
            </a:r>
          </a:p>
          <a:p>
            <a:r>
              <a:rPr lang="en-US" dirty="0" smtClean="0"/>
              <a:t>In class: make a mind map of the chosen domain / what I know – what I’d like to know</a:t>
            </a:r>
          </a:p>
          <a:p>
            <a:r>
              <a:rPr lang="en-US" dirty="0" smtClean="0"/>
              <a:t>Homework: watch 5 videos about the topic, take notes (new / surprising / strange, etc.), complete your mind map</a:t>
            </a:r>
          </a:p>
          <a:p>
            <a:r>
              <a:rPr lang="en-US" dirty="0" smtClean="0"/>
              <a:t>In class: Ss share there findings, review other Ss’ mind maps, recommend each other the best videos</a:t>
            </a:r>
            <a:endParaRPr lang="uk-UA" dirty="0"/>
          </a:p>
        </p:txBody>
      </p:sp>
      <p:sp>
        <p:nvSpPr>
          <p:cNvPr id="3" name="Заголовок 2"/>
          <p:cNvSpPr>
            <a:spLocks noGrp="1"/>
          </p:cNvSpPr>
          <p:nvPr>
            <p:ph type="title"/>
          </p:nvPr>
        </p:nvSpPr>
        <p:spPr/>
        <p:txBody>
          <a:bodyPr/>
          <a:lstStyle/>
          <a:p>
            <a:r>
              <a:rPr lang="en-US" dirty="0" smtClean="0"/>
              <a:t>Extensive watching / listening</a:t>
            </a:r>
            <a:endParaRPr lang="uk-U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96752"/>
            <a:ext cx="8229600" cy="4810539"/>
          </a:xfrm>
        </p:spPr>
        <p:txBody>
          <a:bodyPr>
            <a:normAutofit/>
          </a:bodyPr>
          <a:lstStyle/>
          <a:p>
            <a:r>
              <a:rPr lang="en-US" sz="3200" dirty="0" smtClean="0"/>
              <a:t>If we, as teachers, aim to turn students into independent learners and users of the English language, we are equipping them not just for the exam, but for their future careers and lives.</a:t>
            </a:r>
          </a:p>
          <a:p>
            <a:pPr algn="r">
              <a:buNone/>
            </a:pPr>
            <a:r>
              <a:rPr lang="en-US" sz="3200" dirty="0" smtClean="0"/>
              <a:t> Sam McCarter </a:t>
            </a:r>
            <a:endParaRPr lang="uk-UA"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507288" cy="4827992"/>
          </a:xfrm>
        </p:spPr>
        <p:txBody>
          <a:bodyPr/>
          <a:lstStyle/>
          <a:p>
            <a:r>
              <a:rPr lang="en-GB" dirty="0" smtClean="0"/>
              <a:t>Taking </a:t>
            </a:r>
            <a:r>
              <a:rPr lang="en-GB" dirty="0" smtClean="0"/>
              <a:t>the IELTS Academic Exam successfully </a:t>
            </a:r>
            <a:r>
              <a:rPr lang="en-GB" dirty="0" smtClean="0"/>
              <a:t>requires </a:t>
            </a:r>
            <a:r>
              <a:rPr lang="en-GB" dirty="0" smtClean="0"/>
              <a:t>some </a:t>
            </a:r>
            <a:r>
              <a:rPr lang="en-GB" b="1" dirty="0" smtClean="0"/>
              <a:t>world knowledge</a:t>
            </a:r>
            <a:r>
              <a:rPr lang="en-GB" dirty="0" smtClean="0"/>
              <a:t>. </a:t>
            </a:r>
            <a:endParaRPr lang="en-GB" dirty="0" smtClean="0"/>
          </a:p>
          <a:p>
            <a:r>
              <a:rPr lang="en-GB" dirty="0" smtClean="0"/>
              <a:t>This </a:t>
            </a:r>
            <a:r>
              <a:rPr lang="en-GB" b="1" dirty="0" smtClean="0"/>
              <a:t>extra-linguistic competence </a:t>
            </a:r>
            <a:r>
              <a:rPr lang="en-GB" dirty="0" smtClean="0"/>
              <a:t>can be enhanced along with the </a:t>
            </a:r>
            <a:r>
              <a:rPr lang="en-GB" b="1" dirty="0" smtClean="0"/>
              <a:t>core exam skills </a:t>
            </a:r>
            <a:r>
              <a:rPr lang="en-GB" dirty="0" smtClean="0"/>
              <a:t>by means of TED Talks. </a:t>
            </a:r>
            <a:endParaRPr lang="en-GB" dirty="0" smtClean="0"/>
          </a:p>
          <a:p>
            <a:r>
              <a:rPr lang="en-GB" dirty="0" smtClean="0"/>
              <a:t>TED Talks make </a:t>
            </a:r>
            <a:r>
              <a:rPr lang="en-GB" dirty="0" smtClean="0"/>
              <a:t>a change, since </a:t>
            </a:r>
            <a:r>
              <a:rPr lang="en-GB" dirty="0" smtClean="0"/>
              <a:t>they enable </a:t>
            </a:r>
            <a:r>
              <a:rPr lang="en-GB" dirty="0" smtClean="0"/>
              <a:t>teachers to </a:t>
            </a:r>
            <a:r>
              <a:rPr lang="en-GB" b="1" dirty="0" smtClean="0"/>
              <a:t>shift </a:t>
            </a:r>
            <a:r>
              <a:rPr lang="en-GB" b="1" dirty="0" smtClean="0"/>
              <a:t>the focus </a:t>
            </a:r>
            <a:r>
              <a:rPr lang="en-GB" dirty="0" smtClean="0"/>
              <a:t>from certificate acquisition to </a:t>
            </a:r>
            <a:r>
              <a:rPr lang="en-GB" b="1" dirty="0" smtClean="0"/>
              <a:t>language acquisition</a:t>
            </a:r>
            <a:r>
              <a:rPr lang="en-GB" dirty="0" smtClean="0"/>
              <a:t>.</a:t>
            </a:r>
            <a:endParaRPr lang="uk-UA" dirty="0"/>
          </a:p>
        </p:txBody>
      </p:sp>
      <p:sp>
        <p:nvSpPr>
          <p:cNvPr id="3" name="Заголовок 2"/>
          <p:cNvSpPr>
            <a:spLocks noGrp="1"/>
          </p:cNvSpPr>
          <p:nvPr>
            <p:ph type="title"/>
          </p:nvPr>
        </p:nvSpPr>
        <p:spPr/>
        <p:txBody>
          <a:bodyPr/>
          <a:lstStyle/>
          <a:p>
            <a:r>
              <a:rPr lang="en-US" dirty="0" smtClean="0"/>
              <a:t>Conclusion</a:t>
            </a:r>
            <a:endParaRPr lang="uk-U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484784"/>
            <a:ext cx="7772400" cy="1388367"/>
          </a:xfrm>
        </p:spPr>
        <p:txBody>
          <a:bodyPr/>
          <a:lstStyle/>
          <a:p>
            <a:pPr algn="ctr"/>
            <a:r>
              <a:rPr lang="en-US" dirty="0" smtClean="0"/>
              <a:t>Thank you!  </a:t>
            </a:r>
            <a:r>
              <a:rPr lang="en-US" dirty="0" smtClean="0">
                <a:sym typeface="Wingdings" pitchFamily="2" charset="2"/>
              </a:rPr>
              <a:t></a:t>
            </a:r>
            <a:endParaRPr lang="uk-UA" dirty="0"/>
          </a:p>
        </p:txBody>
      </p:sp>
      <p:sp>
        <p:nvSpPr>
          <p:cNvPr id="3" name="Подзаголовок 2"/>
          <p:cNvSpPr>
            <a:spLocks noGrp="1"/>
          </p:cNvSpPr>
          <p:nvPr>
            <p:ph type="subTitle" idx="1"/>
          </p:nvPr>
        </p:nvSpPr>
        <p:spPr>
          <a:xfrm>
            <a:off x="683568" y="3645024"/>
            <a:ext cx="7772400" cy="1008112"/>
          </a:xfrm>
        </p:spPr>
        <p:txBody>
          <a:bodyPr>
            <a:normAutofit/>
          </a:bodyPr>
          <a:lstStyle/>
          <a:p>
            <a:r>
              <a:rPr lang="en-US" dirty="0" smtClean="0">
                <a:hlinkClick r:id="rId2"/>
              </a:rPr>
              <a:t>marianna1983@yandex.ua</a:t>
            </a:r>
            <a:endParaRPr lang="ru-RU" dirty="0" smtClean="0"/>
          </a:p>
          <a:p>
            <a:r>
              <a:rPr lang="en-US" dirty="0" smtClean="0">
                <a:hlinkClick r:id="rId3"/>
              </a:rPr>
              <a:t>m.lisna@karazin.ua</a:t>
            </a:r>
            <a:r>
              <a:rPr lang="en-US" dirty="0" smtClean="0"/>
              <a:t> </a:t>
            </a:r>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en-US" dirty="0" smtClean="0"/>
              <a:t>I don’t know what to say.</a:t>
            </a:r>
          </a:p>
          <a:p>
            <a:r>
              <a:rPr lang="en-US" dirty="0" smtClean="0"/>
              <a:t>I’ve never thought about it.</a:t>
            </a:r>
          </a:p>
          <a:p>
            <a:r>
              <a:rPr lang="en-US" dirty="0" smtClean="0"/>
              <a:t>This topic is not interesting for me.</a:t>
            </a:r>
            <a:endParaRPr lang="uk-UA" dirty="0"/>
          </a:p>
        </p:txBody>
      </p:sp>
      <p:sp>
        <p:nvSpPr>
          <p:cNvPr id="3" name="Заголовок 2"/>
          <p:cNvSpPr>
            <a:spLocks noGrp="1"/>
          </p:cNvSpPr>
          <p:nvPr>
            <p:ph type="title"/>
          </p:nvPr>
        </p:nvSpPr>
        <p:spPr/>
        <p:txBody>
          <a:bodyPr/>
          <a:lstStyle/>
          <a:p>
            <a:r>
              <a:rPr lang="en-US" dirty="0" smtClean="0"/>
              <a:t>Problems</a:t>
            </a:r>
            <a:endParaRPr lang="uk-UA" dirty="0"/>
          </a:p>
        </p:txBody>
      </p:sp>
      <p:pic>
        <p:nvPicPr>
          <p:cNvPr id="18434" name="Picture 2" descr="Результат пошуку зображень за запитом &quot;puzzled&quot;"/>
          <p:cNvPicPr>
            <a:picLocks noChangeAspect="1" noChangeArrowheads="1"/>
          </p:cNvPicPr>
          <p:nvPr/>
        </p:nvPicPr>
        <p:blipFill>
          <a:blip r:embed="rId2" cstate="print"/>
          <a:srcRect/>
          <a:stretch>
            <a:fillRect/>
          </a:stretch>
        </p:blipFill>
        <p:spPr bwMode="auto">
          <a:xfrm>
            <a:off x="4283968" y="3429000"/>
            <a:ext cx="4248472" cy="28268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en-US" dirty="0" smtClean="0"/>
              <a:t>F</a:t>
            </a:r>
            <a:r>
              <a:rPr lang="uk-UA" dirty="0" err="1" smtClean="0"/>
              <a:t>oreign</a:t>
            </a:r>
            <a:r>
              <a:rPr lang="uk-UA" dirty="0" smtClean="0"/>
              <a:t> </a:t>
            </a:r>
            <a:r>
              <a:rPr lang="uk-UA" dirty="0" err="1" smtClean="0"/>
              <a:t>language</a:t>
            </a:r>
            <a:r>
              <a:rPr lang="uk-UA" dirty="0" smtClean="0"/>
              <a:t> </a:t>
            </a:r>
            <a:r>
              <a:rPr lang="uk-UA" dirty="0" err="1" smtClean="0"/>
              <a:t>teaching</a:t>
            </a:r>
            <a:r>
              <a:rPr lang="en-US" dirty="0" smtClean="0"/>
              <a:t> </a:t>
            </a:r>
            <a:r>
              <a:rPr lang="uk-UA" dirty="0" err="1" smtClean="0"/>
              <a:t>is</a:t>
            </a:r>
            <a:r>
              <a:rPr lang="uk-UA" dirty="0" smtClean="0"/>
              <a:t> </a:t>
            </a:r>
            <a:r>
              <a:rPr lang="uk-UA" dirty="0" err="1" smtClean="0"/>
              <a:t>often</a:t>
            </a:r>
            <a:r>
              <a:rPr lang="uk-UA" dirty="0" smtClean="0"/>
              <a:t> </a:t>
            </a:r>
            <a:r>
              <a:rPr lang="uk-UA" dirty="0" err="1" smtClean="0"/>
              <a:t>able</a:t>
            </a:r>
            <a:r>
              <a:rPr lang="uk-UA" dirty="0" smtClean="0"/>
              <a:t> </a:t>
            </a:r>
            <a:r>
              <a:rPr lang="uk-UA" dirty="0" err="1" smtClean="0"/>
              <a:t>to</a:t>
            </a:r>
            <a:r>
              <a:rPr lang="uk-UA" dirty="0" smtClean="0"/>
              <a:t> </a:t>
            </a:r>
            <a:r>
              <a:rPr lang="uk-UA" dirty="0" err="1" smtClean="0"/>
              <a:t>assume</a:t>
            </a:r>
            <a:r>
              <a:rPr lang="uk-UA" dirty="0" smtClean="0"/>
              <a:t> </a:t>
            </a:r>
            <a:r>
              <a:rPr lang="uk-UA" dirty="0" err="1" smtClean="0"/>
              <a:t>that</a:t>
            </a:r>
            <a:r>
              <a:rPr lang="uk-UA" dirty="0" smtClean="0"/>
              <a:t> </a:t>
            </a:r>
            <a:r>
              <a:rPr lang="uk-UA" dirty="0" err="1" smtClean="0"/>
              <a:t>learners</a:t>
            </a:r>
            <a:r>
              <a:rPr lang="uk-UA" dirty="0" smtClean="0"/>
              <a:t> </a:t>
            </a:r>
            <a:r>
              <a:rPr lang="uk-UA" b="1" dirty="0" err="1" smtClean="0"/>
              <a:t>have</a:t>
            </a:r>
            <a:r>
              <a:rPr lang="uk-UA" b="1" dirty="0" smtClean="0"/>
              <a:t> </a:t>
            </a:r>
            <a:r>
              <a:rPr lang="uk-UA" b="1" dirty="0" err="1" smtClean="0"/>
              <a:t>already</a:t>
            </a:r>
            <a:r>
              <a:rPr lang="uk-UA" b="1" dirty="0" smtClean="0"/>
              <a:t> </a:t>
            </a:r>
            <a:r>
              <a:rPr lang="uk-UA" b="1" dirty="0" err="1" smtClean="0"/>
              <a:t>acquired</a:t>
            </a:r>
            <a:r>
              <a:rPr lang="uk-UA" dirty="0" smtClean="0"/>
              <a:t> a </a:t>
            </a:r>
            <a:r>
              <a:rPr lang="uk-UA" b="1" dirty="0" err="1" smtClean="0"/>
              <a:t>knowledge</a:t>
            </a:r>
            <a:r>
              <a:rPr lang="uk-UA" b="1" dirty="0" smtClean="0"/>
              <a:t> </a:t>
            </a:r>
            <a:r>
              <a:rPr lang="uk-UA" b="1" dirty="0" err="1" smtClean="0"/>
              <a:t>of</a:t>
            </a:r>
            <a:r>
              <a:rPr lang="uk-UA" b="1" dirty="0" smtClean="0"/>
              <a:t> </a:t>
            </a:r>
            <a:r>
              <a:rPr lang="uk-UA" b="1" dirty="0" err="1" smtClean="0"/>
              <a:t>the</a:t>
            </a:r>
            <a:r>
              <a:rPr lang="en-US" b="1" dirty="0" smtClean="0"/>
              <a:t> </a:t>
            </a:r>
            <a:r>
              <a:rPr lang="uk-UA" b="1" dirty="0" err="1" smtClean="0"/>
              <a:t>world</a:t>
            </a:r>
            <a:r>
              <a:rPr lang="uk-UA" b="1" dirty="0" smtClean="0"/>
              <a:t> </a:t>
            </a:r>
            <a:r>
              <a:rPr lang="uk-UA" dirty="0" err="1" smtClean="0"/>
              <a:t>sufficient</a:t>
            </a:r>
            <a:r>
              <a:rPr lang="uk-UA" dirty="0" smtClean="0"/>
              <a:t> </a:t>
            </a:r>
            <a:r>
              <a:rPr lang="uk-UA" dirty="0" err="1" smtClean="0"/>
              <a:t>for</a:t>
            </a:r>
            <a:r>
              <a:rPr lang="uk-UA" dirty="0" smtClean="0"/>
              <a:t> </a:t>
            </a:r>
            <a:r>
              <a:rPr lang="uk-UA" dirty="0" err="1" smtClean="0"/>
              <a:t>the</a:t>
            </a:r>
            <a:r>
              <a:rPr lang="uk-UA" dirty="0" smtClean="0"/>
              <a:t> </a:t>
            </a:r>
            <a:r>
              <a:rPr lang="uk-UA" dirty="0" err="1" smtClean="0"/>
              <a:t>purpose</a:t>
            </a:r>
            <a:r>
              <a:rPr lang="uk-UA" dirty="0" smtClean="0"/>
              <a:t>. </a:t>
            </a:r>
            <a:r>
              <a:rPr lang="uk-UA" dirty="0" err="1" smtClean="0"/>
              <a:t>This</a:t>
            </a:r>
            <a:r>
              <a:rPr lang="uk-UA" dirty="0" smtClean="0"/>
              <a:t> </a:t>
            </a:r>
            <a:r>
              <a:rPr lang="uk-UA" dirty="0" err="1" smtClean="0"/>
              <a:t>is</a:t>
            </a:r>
            <a:r>
              <a:rPr lang="uk-UA" dirty="0" smtClean="0"/>
              <a:t>, </a:t>
            </a:r>
            <a:r>
              <a:rPr lang="uk-UA" dirty="0" err="1" smtClean="0"/>
              <a:t>however</a:t>
            </a:r>
            <a:r>
              <a:rPr lang="uk-UA" dirty="0" smtClean="0"/>
              <a:t>, </a:t>
            </a:r>
            <a:r>
              <a:rPr lang="uk-UA" b="1" dirty="0" err="1" smtClean="0"/>
              <a:t>not</a:t>
            </a:r>
            <a:r>
              <a:rPr lang="uk-UA" b="1" dirty="0" smtClean="0"/>
              <a:t> </a:t>
            </a:r>
            <a:r>
              <a:rPr lang="uk-UA" b="1" dirty="0" err="1" smtClean="0"/>
              <a:t>by</a:t>
            </a:r>
            <a:r>
              <a:rPr lang="uk-UA" b="1" dirty="0" smtClean="0"/>
              <a:t> </a:t>
            </a:r>
            <a:r>
              <a:rPr lang="uk-UA" b="1" dirty="0" err="1" smtClean="0"/>
              <a:t>any</a:t>
            </a:r>
            <a:r>
              <a:rPr lang="uk-UA" b="1" dirty="0" smtClean="0"/>
              <a:t> </a:t>
            </a:r>
            <a:r>
              <a:rPr lang="uk-UA" b="1" dirty="0" err="1" smtClean="0"/>
              <a:t>means</a:t>
            </a:r>
            <a:r>
              <a:rPr lang="uk-UA" b="1" dirty="0" smtClean="0"/>
              <a:t> </a:t>
            </a:r>
            <a:r>
              <a:rPr lang="uk-UA" b="1" dirty="0" err="1" smtClean="0"/>
              <a:t>always</a:t>
            </a:r>
            <a:r>
              <a:rPr lang="uk-UA" b="1" dirty="0" smtClean="0"/>
              <a:t> </a:t>
            </a:r>
            <a:r>
              <a:rPr lang="uk-UA" b="1" dirty="0" err="1" smtClean="0"/>
              <a:t>the</a:t>
            </a:r>
            <a:r>
              <a:rPr lang="uk-UA" b="1" dirty="0" smtClean="0"/>
              <a:t> </a:t>
            </a:r>
            <a:r>
              <a:rPr lang="uk-UA" b="1" dirty="0" err="1" smtClean="0"/>
              <a:t>case</a:t>
            </a:r>
            <a:r>
              <a:rPr lang="uk-UA" b="1" dirty="0" smtClean="0"/>
              <a:t> </a:t>
            </a:r>
            <a:r>
              <a:rPr lang="en-US" dirty="0" smtClean="0"/>
              <a:t>(CEFR).</a:t>
            </a:r>
          </a:p>
          <a:p>
            <a:pPr>
              <a:buNone/>
            </a:pPr>
            <a:endParaRPr lang="en-US" dirty="0" smtClean="0"/>
          </a:p>
          <a:p>
            <a:endParaRPr lang="uk-UA" dirty="0"/>
          </a:p>
        </p:txBody>
      </p:sp>
      <p:sp>
        <p:nvSpPr>
          <p:cNvPr id="3" name="Заголовок 2"/>
          <p:cNvSpPr>
            <a:spLocks noGrp="1"/>
          </p:cNvSpPr>
          <p:nvPr>
            <p:ph type="title"/>
          </p:nvPr>
        </p:nvSpPr>
        <p:spPr/>
        <p:txBody>
          <a:bodyPr/>
          <a:lstStyle/>
          <a:p>
            <a:r>
              <a:rPr lang="en-US" dirty="0" smtClean="0"/>
              <a:t>Knowledge of the World</a:t>
            </a:r>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en-US" dirty="0" smtClean="0"/>
              <a:t>W</a:t>
            </a:r>
            <a:r>
              <a:rPr lang="uk-UA" dirty="0" err="1" smtClean="0"/>
              <a:t>hat</a:t>
            </a:r>
            <a:r>
              <a:rPr lang="uk-UA" dirty="0" smtClean="0"/>
              <a:t> </a:t>
            </a:r>
            <a:r>
              <a:rPr lang="uk-UA" dirty="0" err="1" smtClean="0"/>
              <a:t>knowledge</a:t>
            </a:r>
            <a:r>
              <a:rPr lang="uk-UA" dirty="0" smtClean="0"/>
              <a:t> </a:t>
            </a:r>
            <a:r>
              <a:rPr lang="uk-UA" dirty="0" err="1" smtClean="0"/>
              <a:t>of</a:t>
            </a:r>
            <a:r>
              <a:rPr lang="uk-UA" dirty="0" smtClean="0"/>
              <a:t> </a:t>
            </a:r>
            <a:r>
              <a:rPr lang="uk-UA" dirty="0" err="1" smtClean="0"/>
              <a:t>the</a:t>
            </a:r>
            <a:r>
              <a:rPr lang="uk-UA" dirty="0" smtClean="0"/>
              <a:t> </a:t>
            </a:r>
            <a:r>
              <a:rPr lang="uk-UA" dirty="0" err="1" smtClean="0"/>
              <a:t>world</a:t>
            </a:r>
            <a:r>
              <a:rPr lang="uk-UA" dirty="0" smtClean="0"/>
              <a:t> </a:t>
            </a:r>
            <a:r>
              <a:rPr lang="en-US" dirty="0" smtClean="0"/>
              <a:t>is a successful IELTS candidate supposed to possess?</a:t>
            </a:r>
            <a:endParaRPr lang="uk-UA" dirty="0" smtClean="0"/>
          </a:p>
          <a:p>
            <a:r>
              <a:rPr lang="en-US" dirty="0" smtClean="0"/>
              <a:t>How to determine the level of this knowledge?</a:t>
            </a:r>
            <a:endParaRPr lang="uk-UA" dirty="0" smtClean="0"/>
          </a:p>
          <a:p>
            <a:r>
              <a:rPr lang="en-US" dirty="0" smtClean="0"/>
              <a:t>How to equip the learner with the missing knowledge of the world in the course of preparation to the test?</a:t>
            </a:r>
            <a:endParaRPr lang="uk-UA" dirty="0" smtClean="0"/>
          </a:p>
          <a:p>
            <a:endParaRPr lang="uk-UA" dirty="0"/>
          </a:p>
        </p:txBody>
      </p:sp>
      <p:sp>
        <p:nvSpPr>
          <p:cNvPr id="3" name="Заголовок 2"/>
          <p:cNvSpPr>
            <a:spLocks noGrp="1"/>
          </p:cNvSpPr>
          <p:nvPr>
            <p:ph type="title"/>
          </p:nvPr>
        </p:nvSpPr>
        <p:spPr/>
        <p:txBody>
          <a:bodyPr>
            <a:normAutofit/>
          </a:bodyPr>
          <a:lstStyle/>
          <a:p>
            <a:r>
              <a:rPr lang="en-US" dirty="0" smtClean="0"/>
              <a:t>Discuss with your neighbour </a:t>
            </a:r>
            <a:r>
              <a:rPr lang="en-US" dirty="0" smtClean="0">
                <a:sym typeface="Wingdings" pitchFamily="2" charset="2"/>
              </a:rPr>
              <a:t></a:t>
            </a:r>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91264" cy="4467952"/>
          </a:xfrm>
        </p:spPr>
        <p:txBody>
          <a:bodyPr numCol="2">
            <a:normAutofit fontScale="92500" lnSpcReduction="10000"/>
          </a:bodyPr>
          <a:lstStyle/>
          <a:p>
            <a:r>
              <a:rPr lang="en-US" dirty="0" smtClean="0"/>
              <a:t>Advertising</a:t>
            </a:r>
          </a:p>
          <a:p>
            <a:r>
              <a:rPr lang="en-US" dirty="0" smtClean="0"/>
              <a:t>Art</a:t>
            </a:r>
          </a:p>
          <a:p>
            <a:r>
              <a:rPr lang="en-US" dirty="0" smtClean="0"/>
              <a:t>Biology</a:t>
            </a:r>
          </a:p>
          <a:p>
            <a:r>
              <a:rPr lang="en-US" dirty="0" smtClean="0"/>
              <a:t>Chemistry</a:t>
            </a:r>
          </a:p>
          <a:p>
            <a:r>
              <a:rPr lang="en-US" dirty="0" smtClean="0"/>
              <a:t>Cyber crime</a:t>
            </a:r>
          </a:p>
          <a:p>
            <a:r>
              <a:rPr lang="en-US" dirty="0" smtClean="0"/>
              <a:t>Economics</a:t>
            </a:r>
          </a:p>
          <a:p>
            <a:r>
              <a:rPr lang="en-US" dirty="0" smtClean="0"/>
              <a:t>Education</a:t>
            </a:r>
          </a:p>
          <a:p>
            <a:r>
              <a:rPr lang="en-US" dirty="0" smtClean="0"/>
              <a:t>Environment</a:t>
            </a:r>
          </a:p>
          <a:p>
            <a:r>
              <a:rPr lang="en-US" dirty="0" smtClean="0"/>
              <a:t>Geology</a:t>
            </a:r>
          </a:p>
          <a:p>
            <a:r>
              <a:rPr lang="en-US" dirty="0" smtClean="0"/>
              <a:t>Globalization</a:t>
            </a:r>
          </a:p>
          <a:p>
            <a:r>
              <a:rPr lang="en-US" dirty="0" smtClean="0"/>
              <a:t>Health</a:t>
            </a:r>
          </a:p>
          <a:p>
            <a:r>
              <a:rPr lang="en-US" dirty="0" smtClean="0"/>
              <a:t>History</a:t>
            </a:r>
          </a:p>
          <a:p>
            <a:r>
              <a:rPr lang="en-US" dirty="0" smtClean="0"/>
              <a:t>Justice</a:t>
            </a:r>
          </a:p>
          <a:p>
            <a:r>
              <a:rPr lang="en-US" dirty="0" smtClean="0"/>
              <a:t>Linguistics</a:t>
            </a:r>
          </a:p>
          <a:p>
            <a:r>
              <a:rPr lang="en-US" dirty="0" smtClean="0"/>
              <a:t>Neuroscience</a:t>
            </a:r>
          </a:p>
          <a:p>
            <a:r>
              <a:rPr lang="en-US" dirty="0" smtClean="0"/>
              <a:t>Technology</a:t>
            </a:r>
          </a:p>
          <a:p>
            <a:r>
              <a:rPr lang="en-US" dirty="0" smtClean="0"/>
              <a:t>Transport</a:t>
            </a:r>
          </a:p>
          <a:p>
            <a:r>
              <a:rPr lang="en-US" dirty="0" smtClean="0"/>
              <a:t>Philology</a:t>
            </a:r>
          </a:p>
          <a:p>
            <a:r>
              <a:rPr lang="en-US" dirty="0" smtClean="0"/>
              <a:t>Psychology</a:t>
            </a:r>
          </a:p>
          <a:p>
            <a:r>
              <a:rPr lang="en-US" dirty="0" smtClean="0"/>
              <a:t>Sociology</a:t>
            </a:r>
          </a:p>
          <a:p>
            <a:r>
              <a:rPr lang="en-US" dirty="0" smtClean="0"/>
              <a:t>Sport, etc.</a:t>
            </a:r>
          </a:p>
        </p:txBody>
      </p:sp>
      <p:sp>
        <p:nvSpPr>
          <p:cNvPr id="3" name="Заголовок 2"/>
          <p:cNvSpPr>
            <a:spLocks noGrp="1"/>
          </p:cNvSpPr>
          <p:nvPr>
            <p:ph type="title"/>
          </p:nvPr>
        </p:nvSpPr>
        <p:spPr/>
        <p:txBody>
          <a:bodyPr>
            <a:normAutofit/>
          </a:bodyPr>
          <a:lstStyle/>
          <a:p>
            <a:r>
              <a:rPr lang="en-US" dirty="0" smtClean="0"/>
              <a:t>IELTS Domains</a:t>
            </a: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en-GB" dirty="0" smtClean="0"/>
              <a:t>How to enable learners to operate successfully within unfamiliar domains?</a:t>
            </a:r>
          </a:p>
          <a:p>
            <a:pPr>
              <a:buNone/>
            </a:pPr>
            <a:endParaRPr lang="en-GB" dirty="0" smtClean="0"/>
          </a:p>
          <a:p>
            <a:r>
              <a:rPr lang="en-GB" dirty="0" smtClean="0"/>
              <a:t>How to raise students’ interest in an array of themes not related to what they do / think about every day?</a:t>
            </a:r>
            <a:endParaRPr lang="uk-UA" dirty="0"/>
          </a:p>
        </p:txBody>
      </p:sp>
      <p:sp>
        <p:nvSpPr>
          <p:cNvPr id="3" name="Заголовок 2"/>
          <p:cNvSpPr>
            <a:spLocks noGrp="1"/>
          </p:cNvSpPr>
          <p:nvPr>
            <p:ph type="title"/>
          </p:nvPr>
        </p:nvSpPr>
        <p:spPr/>
        <p:txBody>
          <a:bodyPr/>
          <a:lstStyle/>
          <a:p>
            <a:r>
              <a:rPr lang="en-US" dirty="0" smtClean="0"/>
              <a:t>Key questions</a:t>
            </a:r>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dirty="0"/>
          </a:p>
        </p:txBody>
      </p:sp>
      <p:sp>
        <p:nvSpPr>
          <p:cNvPr id="3" name="Заголовок 2"/>
          <p:cNvSpPr>
            <a:spLocks noGrp="1"/>
          </p:cNvSpPr>
          <p:nvPr>
            <p:ph type="title"/>
          </p:nvPr>
        </p:nvSpPr>
        <p:spPr>
          <a:xfrm>
            <a:off x="457200" y="274638"/>
            <a:ext cx="8229600" cy="922114"/>
          </a:xfrm>
        </p:spPr>
        <p:txBody>
          <a:bodyPr>
            <a:noAutofit/>
          </a:bodyPr>
          <a:lstStyle/>
          <a:p>
            <a:pPr algn="ctr"/>
            <a:r>
              <a:rPr lang="en-US" sz="3200" dirty="0" smtClean="0"/>
              <a:t>TED Talk. Taking imagination seriously (Janet </a:t>
            </a:r>
            <a:r>
              <a:rPr lang="en-US" sz="3200" dirty="0" err="1" smtClean="0"/>
              <a:t>Echelman</a:t>
            </a:r>
            <a:r>
              <a:rPr lang="en-US" sz="3200" dirty="0" smtClean="0"/>
              <a:t>) </a:t>
            </a:r>
            <a:endParaRPr lang="uk-UA" sz="3200" dirty="0"/>
          </a:p>
        </p:txBody>
      </p:sp>
      <p:pic>
        <p:nvPicPr>
          <p:cNvPr id="34818" name="Picture 2" descr="Результат пошуку зображень за запитом &quot;taking imagination seriously&quot;"/>
          <p:cNvPicPr>
            <a:picLocks noChangeAspect="1" noChangeArrowheads="1"/>
          </p:cNvPicPr>
          <p:nvPr/>
        </p:nvPicPr>
        <p:blipFill>
          <a:blip r:embed="rId2" cstate="print"/>
          <a:srcRect/>
          <a:stretch>
            <a:fillRect/>
          </a:stretch>
        </p:blipFill>
        <p:spPr bwMode="auto">
          <a:xfrm>
            <a:off x="0" y="1124744"/>
            <a:ext cx="2483768" cy="2483768"/>
          </a:xfrm>
          <a:prstGeom prst="rect">
            <a:avLst/>
          </a:prstGeom>
          <a:noFill/>
        </p:spPr>
      </p:pic>
      <p:pic>
        <p:nvPicPr>
          <p:cNvPr id="34820" name="Picture 4" descr="Результат пошуку зображень за запитом &quot;taking imagination seriously&quot;"/>
          <p:cNvPicPr>
            <a:picLocks noChangeAspect="1" noChangeArrowheads="1"/>
          </p:cNvPicPr>
          <p:nvPr/>
        </p:nvPicPr>
        <p:blipFill>
          <a:blip r:embed="rId3" cstate="print"/>
          <a:srcRect/>
          <a:stretch>
            <a:fillRect/>
          </a:stretch>
        </p:blipFill>
        <p:spPr bwMode="auto">
          <a:xfrm>
            <a:off x="2303240" y="2297494"/>
            <a:ext cx="6840760" cy="45605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linds(horizontal)">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1449</TotalTime>
  <Words>853</Words>
  <Application>Microsoft Office PowerPoint</Application>
  <PresentationFormat>Экран (4:3)</PresentationFormat>
  <Paragraphs>153</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Открытая</vt:lpstr>
      <vt:lpstr>TED Talks as a Tool for Effective and Enjoyable IELTS Preparation</vt:lpstr>
      <vt:lpstr>Слайд 2</vt:lpstr>
      <vt:lpstr>Discuss with your neighbour </vt:lpstr>
      <vt:lpstr>Problems</vt:lpstr>
      <vt:lpstr>Knowledge of the World</vt:lpstr>
      <vt:lpstr>Discuss with your neighbour </vt:lpstr>
      <vt:lpstr>IELTS Domains</vt:lpstr>
      <vt:lpstr>Key questions</vt:lpstr>
      <vt:lpstr>TED Talk. Taking imagination seriously (Janet Echelman) </vt:lpstr>
      <vt:lpstr>TED Talk. Taking imagination seriously (Janet Echelman) </vt:lpstr>
      <vt:lpstr>Слайд 11</vt:lpstr>
      <vt:lpstr>Слайд 12</vt:lpstr>
      <vt:lpstr>TED Talks (https://www.ted.com)</vt:lpstr>
      <vt:lpstr>Слайд 14</vt:lpstr>
      <vt:lpstr>Rationale of using TED talks</vt:lpstr>
      <vt:lpstr>Vocabulary</vt:lpstr>
      <vt:lpstr>Слайд 17</vt:lpstr>
      <vt:lpstr>Listening</vt:lpstr>
      <vt:lpstr>Слайд 19</vt:lpstr>
      <vt:lpstr>Reading</vt:lpstr>
      <vt:lpstr>Слайд 21</vt:lpstr>
      <vt:lpstr>Слайд 22</vt:lpstr>
      <vt:lpstr>Слайд 23</vt:lpstr>
      <vt:lpstr>Writing</vt:lpstr>
      <vt:lpstr>Слайд 25</vt:lpstr>
      <vt:lpstr>Speaking</vt:lpstr>
      <vt:lpstr>Creating a Lesson Plan. Workflow</vt:lpstr>
      <vt:lpstr>Слайд 28</vt:lpstr>
      <vt:lpstr>Lesson Plan</vt:lpstr>
      <vt:lpstr>Extensive watching / listening</vt:lpstr>
      <vt:lpstr>Слайд 31</vt:lpstr>
      <vt:lpstr>Conclusion</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TED Talks as a Tool for Effective and Enjoyable IELTS Preparation</dc:title>
  <dc:creator>LMI</dc:creator>
  <cp:lastModifiedBy>LMI</cp:lastModifiedBy>
  <cp:revision>23</cp:revision>
  <dcterms:created xsi:type="dcterms:W3CDTF">2017-05-29T16:25:18Z</dcterms:created>
  <dcterms:modified xsi:type="dcterms:W3CDTF">2017-06-02T00:30:42Z</dcterms:modified>
</cp:coreProperties>
</file>